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0"/>
  </p:notesMasterIdLst>
  <p:sldIdLst>
    <p:sldId id="257" r:id="rId2"/>
    <p:sldId id="256" r:id="rId3"/>
    <p:sldId id="258" r:id="rId4"/>
    <p:sldId id="261" r:id="rId5"/>
    <p:sldId id="263" r:id="rId6"/>
    <p:sldId id="262" r:id="rId7"/>
    <p:sldId id="265" r:id="rId8"/>
    <p:sldId id="259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263641C4-3A55-436C-98CB-2D7B17B68B55}">
          <p14:sldIdLst>
            <p14:sldId id="257"/>
            <p14:sldId id="256"/>
            <p14:sldId id="258"/>
            <p14:sldId id="261"/>
            <p14:sldId id="263"/>
            <p14:sldId id="262"/>
            <p14:sldId id="265"/>
            <p14:sldId id="259"/>
          </p14:sldIdLst>
        </p14:section>
        <p14:section name="Sekcja bez tytułu" id="{1E0FB385-EACF-4695-B149-DA9EFCDC536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A50EA-05BF-4364-B614-7210D1186E1B}" type="datetimeFigureOut">
              <a:rPr lang="pl-PL" smtClean="0"/>
              <a:t>16.01.2019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65B63-23B5-42B7-BD8D-C6589F8D48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5878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0013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2347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6298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410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4461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3616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248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0583-F65F-445F-B9AB-5EA2C482DAE3}" type="datetime1">
              <a:rPr lang="pl-PL" smtClean="0"/>
              <a:t>16.01.2019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8291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85E7-AB9E-4672-AF86-00EEA1FF00C4}" type="datetime1">
              <a:rPr lang="pl-PL" smtClean="0"/>
              <a:t>16.01.2019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7262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ADA7-6A76-441C-BB86-07B3155A04BC}" type="datetime1">
              <a:rPr lang="pl-PL" smtClean="0"/>
              <a:t>16.01.2019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180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D251-CC29-4E00-A8CA-EC4E6D0EEC81}" type="datetime1">
              <a:rPr lang="pl-PL" smtClean="0"/>
              <a:t>16.01.2019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082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4E96-CE54-4C1F-82CF-7FE8D18F13E6}" type="datetime1">
              <a:rPr lang="pl-PL" smtClean="0"/>
              <a:t>16.01.2019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246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770F-3EB2-4269-B9F1-D07572D90072}" type="datetime1">
              <a:rPr lang="pl-PL" smtClean="0"/>
              <a:t>16.01.2019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496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3596-4C0A-4309-AD47-FBFED13B1F1F}" type="datetime1">
              <a:rPr lang="pl-PL" smtClean="0"/>
              <a:t>16.01.2019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9340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1965-FF4D-4F17-A414-6FDF806E8CA9}" type="datetime1">
              <a:rPr lang="pl-PL" smtClean="0"/>
              <a:t>16.01.2019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174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1D1D-0B71-43B0-90FA-CFD2CFBD708A}" type="datetime1">
              <a:rPr lang="pl-PL" smtClean="0"/>
              <a:t>16.01.2019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218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74D4-08A8-4CC1-A0DA-A4438ABF6DDF}" type="datetime1">
              <a:rPr lang="pl-PL" smtClean="0"/>
              <a:t>16.01.2019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487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1BB3-DC04-46DA-BD33-E1C163A6F9A3}" type="datetime1">
              <a:rPr lang="pl-PL" smtClean="0"/>
              <a:t>16.01.2019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113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328C7-48B8-4023-B4A8-F0D502C76B41}" type="datetime1">
              <a:rPr lang="pl-PL" smtClean="0"/>
              <a:t>16.01.2019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804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hyperlink" Target="https://www.youtube.com/watch?v=UJXIIj3uo98" TargetMode="Externa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dirty="0"/>
              <a:t>DOSKONALENIE TRENERÓW WSPOMAGANIA OŚWIATY  POWR.02.10.00-00-7015/17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DB59ECE-4577-4631-9509-24339F7B5D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Wprowadzenie do szkolenia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23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119" y="6311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213663"/>
          </a:xfrm>
        </p:spPr>
        <p:txBody>
          <a:bodyPr>
            <a:normAutofit fontScale="90000"/>
          </a:bodyPr>
          <a:lstStyle/>
          <a:p>
            <a:r>
              <a:rPr lang="pl-PL" dirty="0"/>
              <a:t>Doskonalenie trenerów wspomagania szkół </a:t>
            </a:r>
            <a:br>
              <a:rPr lang="pl-PL" dirty="0"/>
            </a:br>
            <a:r>
              <a:rPr lang="pl-PL" dirty="0"/>
              <a:t>w kształtowaniu kompetencji kluczowych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4344290"/>
            <a:ext cx="9144000" cy="913509"/>
          </a:xfrm>
        </p:spPr>
        <p:txBody>
          <a:bodyPr/>
          <a:lstStyle/>
          <a:p>
            <a:r>
              <a:rPr lang="pl-PL" dirty="0"/>
              <a:t>Uczenie się przez eksperymentowanie, doświadczanie i metody aktywizujące</a:t>
            </a: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838200" y="1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448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pl-PL" sz="5100" dirty="0"/>
              <a:t>Treści szkolenia podzielono na 10 modułów.</a:t>
            </a:r>
          </a:p>
          <a:p>
            <a:r>
              <a:rPr lang="pl-PL" dirty="0"/>
              <a:t>Moduł I. Wspomaganie pracy szkoły – wprowadzenie do szkolenia.</a:t>
            </a:r>
          </a:p>
          <a:p>
            <a:r>
              <a:rPr lang="pl-PL" dirty="0"/>
              <a:t>Moduł II. Rozwój kompetencji kluczowych w procesie edukacji. </a:t>
            </a:r>
          </a:p>
          <a:p>
            <a:r>
              <a:rPr lang="pl-PL" dirty="0"/>
              <a:t>Moduł III. Proces uczenia się i jego uwarunkowania.</a:t>
            </a:r>
          </a:p>
          <a:p>
            <a:r>
              <a:rPr lang="pl-PL" dirty="0"/>
              <a:t>Moduł IV. Kształtowanie umiejętności uczenia się na III etapie edukacyjnym.</a:t>
            </a:r>
          </a:p>
          <a:p>
            <a:r>
              <a:rPr lang="pl-PL" dirty="0"/>
              <a:t>Moduł V. Nauczanie/uczenie się problemowe, eksperymenty i doświadczenia.</a:t>
            </a:r>
          </a:p>
          <a:p>
            <a:r>
              <a:rPr lang="pl-PL" dirty="0"/>
              <a:t>Moduł VI. Metody aktywizujące w nauczaniu/uczeniu się.</a:t>
            </a:r>
          </a:p>
          <a:p>
            <a:r>
              <a:rPr lang="pl-PL" dirty="0"/>
              <a:t>Moduł VII. Projekt edukacyjny jako metoda integrująca wiedzę i ucząca współpracy.</a:t>
            </a:r>
          </a:p>
          <a:p>
            <a:r>
              <a:rPr lang="pl-PL" dirty="0"/>
              <a:t>Moduł VIII. Ocenianie kształtujące jako strategia wspierająca rozwój ucznia i jego autonomię w procesie uczenia się.</a:t>
            </a:r>
          </a:p>
          <a:p>
            <a:r>
              <a:rPr lang="pl-PL" dirty="0"/>
              <a:t>Moduł IX. Wspomaganie pracy szkoły w rozwoju umiejętności uczenia się kształtowanej przez eksperymentowanie, doświadczanie i inne metody aktywizujące.</a:t>
            </a:r>
          </a:p>
          <a:p>
            <a:r>
              <a:rPr lang="pl-PL" dirty="0"/>
              <a:t>Moduł X. Planowanie rozwoju zawodowego uczestników szkolenia w zakresie wspomagania szkół.</a:t>
            </a:r>
          </a:p>
          <a:p>
            <a:pPr marL="0" indent="0">
              <a:buNone/>
            </a:pPr>
            <a:endParaRPr lang="pl-PL" sz="16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13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/>
              <a:t>Adresaci szkolenia:</a:t>
            </a:r>
          </a:p>
          <a:p>
            <a:r>
              <a:rPr lang="pl-PL" dirty="0"/>
              <a:t>Pracownicy placówek doskonalenia nauczycieli</a:t>
            </a:r>
          </a:p>
          <a:p>
            <a:r>
              <a:rPr lang="pl-PL" dirty="0"/>
              <a:t>Pracownicy bibliotek pedagogicznych</a:t>
            </a:r>
          </a:p>
          <a:p>
            <a:r>
              <a:rPr lang="pl-PL" dirty="0"/>
              <a:t>Pracownicy poradni psychologiczno-pedagogicznych</a:t>
            </a:r>
          </a:p>
          <a:p>
            <a:r>
              <a:rPr lang="pl-PL" dirty="0"/>
              <a:t>Trenerzy oświaty</a:t>
            </a:r>
          </a:p>
          <a:p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968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205835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pl-PL" sz="9200" dirty="0"/>
              <a:t>Organizacja szkolenia</a:t>
            </a:r>
          </a:p>
          <a:p>
            <a:r>
              <a:rPr lang="pl-PL" sz="9200" dirty="0"/>
              <a:t>Czas trwania: </a:t>
            </a:r>
          </a:p>
          <a:p>
            <a:pPr marL="0" indent="0">
              <a:buNone/>
            </a:pPr>
            <a:r>
              <a:rPr lang="pl-PL" sz="9200" dirty="0"/>
              <a:t>70 godzin dydaktycznych szkolenia stacjonarnego i 20 e-learningu</a:t>
            </a:r>
          </a:p>
          <a:p>
            <a:pPr marL="0" indent="0">
              <a:buNone/>
            </a:pPr>
            <a:r>
              <a:rPr lang="pl-PL" sz="9200" dirty="0"/>
              <a:t>2 zjazdy: 3 dni – 30 godzin dydaktycznych</a:t>
            </a:r>
          </a:p>
          <a:p>
            <a:pPr marL="0" indent="0">
              <a:buNone/>
            </a:pPr>
            <a:r>
              <a:rPr lang="pl-PL" sz="9200" dirty="0"/>
              <a:t>	     4 dni – 40 godzin dydaktycznych</a:t>
            </a:r>
          </a:p>
          <a:p>
            <a:pPr marL="0" indent="0">
              <a:buNone/>
            </a:pPr>
            <a:r>
              <a:rPr lang="pl-PL" sz="9200" dirty="0"/>
              <a:t>E-learning w dwóch częściach – po każdym zjeździe. Szczegóły u trenera.</a:t>
            </a:r>
          </a:p>
          <a:p>
            <a:endParaRPr lang="pl-PL" sz="9200" dirty="0"/>
          </a:p>
          <a:p>
            <a:r>
              <a:rPr lang="pl-PL" sz="9200" dirty="0"/>
              <a:t>Dzień szkolenia – 10 godzin dydaktycznych, 4 przerwy kawowe po 15 minut, </a:t>
            </a:r>
          </a:p>
          <a:p>
            <a:pPr marL="0" indent="0">
              <a:buNone/>
            </a:pPr>
            <a:r>
              <a:rPr lang="pl-PL" sz="9200" dirty="0"/>
              <a:t>1 przerwa obiadowa – 60 minut</a:t>
            </a:r>
          </a:p>
          <a:p>
            <a:endParaRPr lang="pl-PL" sz="9200" dirty="0"/>
          </a:p>
          <a:p>
            <a:r>
              <a:rPr lang="pl-PL" sz="9200" dirty="0"/>
              <a:t>Uczestnik otrzymuje „Materiały dla uczestnika”, w których znajdzie podstawowe treści szkolenia, formularze i ćwiczenia.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		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070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Moduł I. Wspomaganie pracy szkoły – wprowadzenie do szkolenia.</a:t>
            </a:r>
          </a:p>
          <a:p>
            <a:pPr marL="0" indent="0">
              <a:buNone/>
            </a:pPr>
            <a:r>
              <a:rPr lang="pl-PL" dirty="0"/>
              <a:t>Jaki jest cel wspomagania szkół w kształtowaniu kompetencji kluczowych?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pic>
        <p:nvPicPr>
          <p:cNvPr id="4" name="Obraz 3">
            <a:hlinkClick r:id="rId5"/>
            <a:extLst>
              <a:ext uri="{FF2B5EF4-FFF2-40B4-BE49-F238E27FC236}">
                <a16:creationId xmlns:a16="http://schemas.microsoft.com/office/drawing/2014/main" id="{C5E06766-BE71-4D90-B95C-0E9FBF7154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9064" y="3020095"/>
            <a:ext cx="5810536" cy="255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27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Moduł I. Wspomaganie pracy szkoły – wprowadzenie do szkolenia.</a:t>
            </a:r>
          </a:p>
          <a:p>
            <a:pPr marL="0" indent="0">
              <a:buNone/>
            </a:pPr>
            <a:r>
              <a:rPr lang="pl-PL" sz="1400" dirty="0"/>
              <a:t>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453DDF30-0A0F-470F-8294-791275ADD852}"/>
              </a:ext>
            </a:extLst>
          </p:cNvPr>
          <p:cNvSpPr txBox="1"/>
          <p:nvPr/>
        </p:nvSpPr>
        <p:spPr>
          <a:xfrm>
            <a:off x="8333615" y="3429000"/>
            <a:ext cx="28316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err="1"/>
              <a:t>Źródłohttps</a:t>
            </a:r>
            <a:r>
              <a:rPr lang="pl-PL" sz="1400" dirty="0"/>
              <a:t>://www.google.com/url?sa=i&amp;source=images&amp;cd=&amp;ved=2ahUKEwjQhdaqmPLfAhUR66QKHTlsB7EQjRx6BAgBEAQ&amp;url=https%3A%2F%2Fwww.ore.edu.pl%2Fwp-content%2Fplugins%2Fdownload-attachments%2Fincludes%2Fdownload.php%3Fid%3D16225&amp;psig=AOvVaw1TW6iGT17my6frCiXqlQx6&amp;ust=1547724233235388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78BE839B-C69E-43E2-BA36-2F1D9EEDA1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0587" y="2609850"/>
            <a:ext cx="2790825" cy="16383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42D2B7CE-AB28-4D68-815F-2EFC5F6BD3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283" y="1854927"/>
            <a:ext cx="6721530" cy="394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451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dirty="0"/>
              <a:t>Pytania do uczestników: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•	Jakie są założenia kompleksowego wspomagania szkół?</a:t>
            </a:r>
          </a:p>
          <a:p>
            <a:pPr marL="0" indent="0">
              <a:buNone/>
            </a:pPr>
            <a:r>
              <a:rPr lang="pl-PL" dirty="0"/>
              <a:t>•	Jakie są etapy wspomagania szkół? </a:t>
            </a:r>
          </a:p>
          <a:p>
            <a:pPr marL="0" indent="0">
              <a:buNone/>
            </a:pPr>
            <a:r>
              <a:rPr lang="pl-PL" dirty="0"/>
              <a:t>•	Co to jest umiejętność uczenia się?</a:t>
            </a:r>
          </a:p>
          <a:p>
            <a:pPr marL="0" indent="0">
              <a:buNone/>
            </a:pPr>
            <a:r>
              <a:rPr lang="pl-PL" dirty="0"/>
              <a:t>•	Jak można nabyć umiejętność uczenia przez całe życie?</a:t>
            </a:r>
          </a:p>
          <a:p>
            <a:pPr marL="0" indent="0">
              <a:buNone/>
            </a:pPr>
            <a:r>
              <a:rPr lang="pl-PL" dirty="0"/>
              <a:t>•	Co to jest eksperyment, doświadczenie, metoda aktywizująca i jaka jest ich rola w nabywaniu umiejętności uczenia się?</a:t>
            </a:r>
          </a:p>
          <a:p>
            <a:pPr marL="0" indent="0">
              <a:buNone/>
            </a:pPr>
            <a:r>
              <a:rPr lang="pl-PL" dirty="0"/>
              <a:t>•	Jak ocenianie kształtujące wpływa na samodzielność uczenia się?</a:t>
            </a:r>
          </a:p>
          <a:p>
            <a:pPr marL="0" indent="0">
              <a:buNone/>
            </a:pPr>
            <a:r>
              <a:rPr lang="pl-PL" dirty="0"/>
              <a:t>•	Co to jest projekt edukacyjny i jaka jest jego rola w uczeniu się dla przyszłości?</a:t>
            </a:r>
          </a:p>
          <a:p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496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300</Words>
  <Application>Microsoft Office PowerPoint</Application>
  <PresentationFormat>Panoramiczny</PresentationFormat>
  <Paragraphs>63</Paragraphs>
  <Slides>8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Motyw pakietu Office</vt:lpstr>
      <vt:lpstr>      DOSKONALENIE TRENERÓW WSPOMAGANIA OŚWIATY  POWR.02.10.00-00-7015/17</vt:lpstr>
      <vt:lpstr>Doskonalenie trenerów wspomagania szkół  w kształtowaniu kompetencji kluczowych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Maria Okońska</dc:creator>
  <cp:lastModifiedBy>Grażyna Bartczak-Bednarska</cp:lastModifiedBy>
  <cp:revision>14</cp:revision>
  <dcterms:created xsi:type="dcterms:W3CDTF">2018-12-02T13:14:09Z</dcterms:created>
  <dcterms:modified xsi:type="dcterms:W3CDTF">2019-01-16T11:27:10Z</dcterms:modified>
</cp:coreProperties>
</file>